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utura" pitchFamily="-84" charset="0"/>
        <a:ea typeface="Times New Roman" pitchFamily="-84" charset="0"/>
        <a:cs typeface="Times New Roman" pitchFamily="-8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utura" pitchFamily="-84" charset="0"/>
        <a:ea typeface="Times New Roman" pitchFamily="-84" charset="0"/>
        <a:cs typeface="Times New Roman" pitchFamily="-8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utura" pitchFamily="-84" charset="0"/>
        <a:ea typeface="Times New Roman" pitchFamily="-84" charset="0"/>
        <a:cs typeface="Times New Roman" pitchFamily="-8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utura" pitchFamily="-84" charset="0"/>
        <a:ea typeface="Times New Roman" pitchFamily="-84" charset="0"/>
        <a:cs typeface="Times New Roman" pitchFamily="-8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Futura" pitchFamily="-84" charset="0"/>
        <a:ea typeface="Times New Roman" pitchFamily="-84" charset="0"/>
        <a:cs typeface="Times New Roman" pitchFamily="-84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Futura" pitchFamily="-84" charset="0"/>
        <a:ea typeface="Times New Roman" pitchFamily="-84" charset="0"/>
        <a:cs typeface="Times New Roman" pitchFamily="-84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Futura" pitchFamily="-84" charset="0"/>
        <a:ea typeface="Times New Roman" pitchFamily="-84" charset="0"/>
        <a:cs typeface="Times New Roman" pitchFamily="-84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Futura" pitchFamily="-84" charset="0"/>
        <a:ea typeface="Times New Roman" pitchFamily="-84" charset="0"/>
        <a:cs typeface="Times New Roman" pitchFamily="-84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Futura" pitchFamily="-84" charset="0"/>
        <a:ea typeface="Times New Roman" pitchFamily="-84" charset="0"/>
        <a:cs typeface="Times New Roman" pitchFamily="-8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webPr allowPng="1" organizeInFolders="0" useLongFilenames="0" imgSz="1024x768" encoding="macintosh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20" autoAdjust="0"/>
    <p:restoredTop sz="94660"/>
  </p:normalViewPr>
  <p:slideViewPr>
    <p:cSldViewPr>
      <p:cViewPr varScale="1">
        <p:scale>
          <a:sx n="116" d="100"/>
          <a:sy n="116" d="100"/>
        </p:scale>
        <p:origin x="-5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1B539A5-3DCF-D740-BC2B-70F50FB7B9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17AA67F-85C0-4C48-AAD1-6CB44862F6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1208467-1035-5040-8EC1-A4CBF664EE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3DD13DC-EC7E-7D4D-BE51-B69ECC12D7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7F05C35-E6B2-544C-908E-76784287EB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26DC662-4AA3-5843-BFF0-FC5F4F0AF2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3DF9770-AE53-CF4D-B7C3-48AC3D9BDA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C67AADF-6798-7648-86D5-6FFBD4D540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9A8E264-5608-7F4E-BA57-6E0A082446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6A3CE31-5E99-5E42-BC91-515CF52C52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70BF16A-88E1-7842-B748-AC89922099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546D7DF6-AE67-AE4A-920F-8B74A99DECE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4" charset="0"/>
          <a:ea typeface="Times New Roman" pitchFamily="-84" charset="0"/>
          <a:cs typeface="Times New Roman" pitchFamily="-8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4" charset="0"/>
          <a:ea typeface="Times New Roman" pitchFamily="-84" charset="0"/>
          <a:cs typeface="Times New Roman" pitchFamily="-8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4" charset="0"/>
          <a:ea typeface="Times New Roman" pitchFamily="-84" charset="0"/>
          <a:cs typeface="Times New Roman" pitchFamily="-8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4" charset="0"/>
          <a:ea typeface="Times New Roman" pitchFamily="-84" charset="0"/>
          <a:cs typeface="Times New Roman" pitchFamily="-8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4" charset="0"/>
          <a:ea typeface="Times New Roman" pitchFamily="-84" charset="0"/>
          <a:cs typeface="Times New Roman" pitchFamily="-8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4" charset="0"/>
          <a:ea typeface="Times New Roman" pitchFamily="-84" charset="0"/>
          <a:cs typeface="Times New Roman" pitchFamily="-8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4" charset="0"/>
          <a:ea typeface="Times New Roman" pitchFamily="-84" charset="0"/>
          <a:cs typeface="Times New Roman" pitchFamily="-8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84" charset="0"/>
          <a:ea typeface="Times New Roman" pitchFamily="-84" charset="0"/>
          <a:cs typeface="Times New Roman" pitchFamily="-8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evelandclinic.org/heartcenter/pub/guide/disease/cad/cad_arteries.htm" TargetMode="External"/><Relationship Id="rId4" Type="http://schemas.openxmlformats.org/officeDocument/2006/relationships/hyperlink" Target="http://www.cardioconsult.com/Anatomy/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-medlib.med.utah.edu/WebPath/CVHTML/CV004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-medlib.med.utah.edu/WebPath/CVHTML/CV108.html" TargetMode="External"/><Relationship Id="rId4" Type="http://schemas.openxmlformats.org/officeDocument/2006/relationships/hyperlink" Target="http://www.nlm.nih.gov/medlineplus/ency/article/000171.htm" TargetMode="External"/><Relationship Id="rId5" Type="http://schemas.openxmlformats.org/officeDocument/2006/relationships/hyperlink" Target="http://health.howstuffworks.com/adam-200034.htm" TargetMode="External"/><Relationship Id="rId6" Type="http://schemas.openxmlformats.org/officeDocument/2006/relationships/hyperlink" Target="http://health.howstuffworks.com/adam-200138.htm" TargetMode="External"/><Relationship Id="rId7" Type="http://schemas.openxmlformats.org/officeDocument/2006/relationships/hyperlink" Target="http://health.howstuffworks.com/adam-200082.htm" TargetMode="External"/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-medlib.med.utah.edu/WebPath/CVHTML/CV007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644775" y="381000"/>
            <a:ext cx="3656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Futura Md BT" pitchFamily="34" charset="0"/>
              </a:rPr>
              <a:t>Normal Coronary Artery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81000" y="1295400"/>
            <a:ext cx="8304213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Futura Md BT" pitchFamily="34" charset="0"/>
              </a:rPr>
              <a:t>Images: Coronary artery:</a:t>
            </a:r>
            <a:endParaRPr lang="en-US" sz="1800">
              <a:solidFill>
                <a:srgbClr val="000000"/>
              </a:solidFill>
              <a:latin typeface="Futura Lt BT" pitchFamily="34" charset="0"/>
            </a:endParaRPr>
          </a:p>
          <a:p>
            <a:r>
              <a:rPr lang="en-US" sz="1800">
                <a:solidFill>
                  <a:srgbClr val="000000"/>
                </a:solidFill>
                <a:latin typeface="Futura Lt BT" pitchFamily="34" charset="0"/>
              </a:rPr>
              <a:t>Microscopic image of a cross section of a coronary artery:</a:t>
            </a:r>
            <a:endParaRPr lang="en-US" sz="1800">
              <a:solidFill>
                <a:srgbClr val="000000"/>
              </a:solidFill>
              <a:latin typeface="Futura Lt BT" pitchFamily="34" charset="0"/>
              <a:hlinkClick r:id="rId2"/>
            </a:endParaRPr>
          </a:p>
          <a:p>
            <a:r>
              <a:rPr lang="en-US" sz="1800">
                <a:solidFill>
                  <a:srgbClr val="000000"/>
                </a:solidFill>
                <a:latin typeface="Futura Lt BT" pitchFamily="34" charset="0"/>
                <a:hlinkClick r:id="rId2"/>
              </a:rPr>
              <a:t>http://www-medlib.med.utah.edu/WebPath/CVHTML/CV004.html</a:t>
            </a:r>
            <a:endParaRPr lang="en-US" sz="1800">
              <a:solidFill>
                <a:srgbClr val="000000"/>
              </a:solidFill>
              <a:latin typeface="Futura Md BT" pitchFamily="34" charset="0"/>
            </a:endParaRPr>
          </a:p>
          <a:p>
            <a:endParaRPr lang="en-US" sz="1800">
              <a:solidFill>
                <a:srgbClr val="000000"/>
              </a:solidFill>
              <a:latin typeface="Futura Md BT" pitchFamily="34" charset="0"/>
            </a:endParaRPr>
          </a:p>
          <a:p>
            <a:endParaRPr lang="en-US" sz="1800">
              <a:solidFill>
                <a:srgbClr val="000000"/>
              </a:solidFill>
              <a:latin typeface="Futura Md BT" pitchFamily="34" charset="0"/>
            </a:endParaRPr>
          </a:p>
          <a:p>
            <a:endParaRPr lang="en-US" sz="1800">
              <a:solidFill>
                <a:srgbClr val="000000"/>
              </a:solidFill>
              <a:latin typeface="Futura Md BT" pitchFamily="34" charset="0"/>
            </a:endParaRPr>
          </a:p>
          <a:p>
            <a:endParaRPr lang="en-US" sz="1800">
              <a:solidFill>
                <a:srgbClr val="000000"/>
              </a:solidFill>
              <a:latin typeface="Futura Md BT" pitchFamily="34" charset="0"/>
            </a:endParaRPr>
          </a:p>
          <a:p>
            <a:r>
              <a:rPr lang="en-US" sz="1800">
                <a:solidFill>
                  <a:srgbClr val="000000"/>
                </a:solidFill>
                <a:latin typeface="Futura Md BT" pitchFamily="34" charset="0"/>
              </a:rPr>
              <a:t>Information on coronary artery anatomy and physiology:</a:t>
            </a:r>
            <a:endParaRPr lang="en-US" sz="1800">
              <a:solidFill>
                <a:srgbClr val="000000"/>
              </a:solidFill>
              <a:latin typeface="Futura Lt BT" pitchFamily="34" charset="0"/>
            </a:endParaRPr>
          </a:p>
          <a:p>
            <a:r>
              <a:rPr lang="en-US" sz="1800">
                <a:solidFill>
                  <a:srgbClr val="000000"/>
                </a:solidFill>
                <a:latin typeface="Futura Lt BT" pitchFamily="34" charset="0"/>
              </a:rPr>
              <a:t>Cleveland Clinic Heart Center:</a:t>
            </a:r>
            <a:endParaRPr lang="en-US" sz="1800" u="sng">
              <a:solidFill>
                <a:srgbClr val="CCCCFF"/>
              </a:solidFill>
              <a:latin typeface="Futura Lt BT" pitchFamily="34" charset="0"/>
              <a:hlinkClick r:id="rId3"/>
            </a:endParaRPr>
          </a:p>
          <a:p>
            <a:r>
              <a:rPr lang="en-US" sz="1800" u="sng">
                <a:solidFill>
                  <a:srgbClr val="CCCCFF"/>
                </a:solidFill>
                <a:latin typeface="Futura Lt BT" pitchFamily="34" charset="0"/>
                <a:hlinkClick r:id="rId3"/>
              </a:rPr>
              <a:t>http://www.clevelandclinic.org/heartcenter/pub/guide/disease/cad/cad_arteries.htm</a:t>
            </a:r>
            <a:r>
              <a:rPr lang="en-US" sz="1800" u="sng">
                <a:solidFill>
                  <a:srgbClr val="CCCCFF"/>
                </a:solidFill>
                <a:latin typeface="Futura Lt BT" pitchFamily="34" charset="0"/>
              </a:rPr>
              <a:t> </a:t>
            </a:r>
            <a:endParaRPr lang="en-US" sz="1800">
              <a:solidFill>
                <a:srgbClr val="000000"/>
              </a:solidFill>
              <a:latin typeface="Futura Lt BT" pitchFamily="34" charset="0"/>
            </a:endParaRPr>
          </a:p>
          <a:p>
            <a:endParaRPr lang="en-US" sz="1800">
              <a:solidFill>
                <a:srgbClr val="000000"/>
              </a:solidFill>
              <a:latin typeface="Futura Lt BT" pitchFamily="34" charset="0"/>
            </a:endParaRPr>
          </a:p>
          <a:p>
            <a:r>
              <a:rPr lang="en-US" sz="1800">
                <a:solidFill>
                  <a:srgbClr val="000000"/>
                </a:solidFill>
                <a:latin typeface="Futura Lt BT" pitchFamily="34" charset="0"/>
              </a:rPr>
              <a:t>Cardiovascular Consultants:</a:t>
            </a:r>
            <a:endParaRPr lang="en-US" sz="1800" u="sng">
              <a:solidFill>
                <a:srgbClr val="CCCCFF"/>
              </a:solidFill>
              <a:latin typeface="Futura Lt BT" pitchFamily="34" charset="0"/>
              <a:hlinkClick r:id="rId4"/>
            </a:endParaRPr>
          </a:p>
          <a:p>
            <a:r>
              <a:rPr lang="en-US" sz="1800" u="sng">
                <a:solidFill>
                  <a:srgbClr val="CCCCFF"/>
                </a:solidFill>
                <a:latin typeface="Futura Lt BT" pitchFamily="34" charset="0"/>
                <a:hlinkClick r:id="rId4"/>
              </a:rPr>
              <a:t>http://www.cardioconsult.com/Anatomy/</a:t>
            </a:r>
            <a:r>
              <a:rPr lang="en-US" sz="180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Autopsy_15"/>
          <p:cNvPicPr>
            <a:picLocks noChangeAspect="1" noChangeArrowheads="1"/>
          </p:cNvPicPr>
          <p:nvPr/>
        </p:nvPicPr>
        <p:blipFill>
          <a:blip r:embed="rId2">
            <a:lum bright="18000"/>
          </a:blip>
          <a:srcRect/>
          <a:stretch>
            <a:fillRect/>
          </a:stretch>
        </p:blipFill>
        <p:spPr bwMode="auto">
          <a:xfrm>
            <a:off x="1752600" y="1651000"/>
            <a:ext cx="5715000" cy="3798888"/>
          </a:xfrm>
          <a:prstGeom prst="rect">
            <a:avLst/>
          </a:prstGeom>
          <a:noFill/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86000" y="762000"/>
            <a:ext cx="4014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Futura Md BT" pitchFamily="34" charset="0"/>
              </a:rPr>
              <a:t>Coronary Artery Thrombosis</a:t>
            </a:r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>
            <a:off x="1447800" y="1752600"/>
            <a:ext cx="2743200" cy="15240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304800" y="1143000"/>
            <a:ext cx="144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Futura Lt BT" pitchFamily="34" charset="0"/>
              </a:rPr>
              <a:t>Thrombosis or blood clot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7391400" y="4495800"/>
            <a:ext cx="16002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Futura Lt BT" pitchFamily="34" charset="0"/>
              </a:rPr>
              <a:t>Atherosclerosis </a:t>
            </a:r>
          </a:p>
          <a:p>
            <a:pPr algn="ctr"/>
            <a:r>
              <a:rPr lang="en-US" sz="1800">
                <a:latin typeface="Futura Lt BT" pitchFamily="34" charset="0"/>
              </a:rPr>
              <a:t>or build up of artery wall</a:t>
            </a: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rot="9068441">
            <a:off x="4705350" y="2943225"/>
            <a:ext cx="2492375" cy="2366963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1123950" y="381000"/>
            <a:ext cx="677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Futura Md BT" pitchFamily="34" charset="0"/>
              </a:rPr>
              <a:t>Coronary Artery Disease or Atherosclerosis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533400" y="1066800"/>
            <a:ext cx="7816850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Futura Md BT" pitchFamily="34" charset="0"/>
              </a:rPr>
              <a:t>Images: Coronary artery disease:</a:t>
            </a:r>
            <a:endParaRPr lang="en-US" sz="1800">
              <a:solidFill>
                <a:srgbClr val="000000"/>
              </a:solidFill>
              <a:latin typeface="Futura Lt BT" pitchFamily="34" charset="0"/>
            </a:endParaRPr>
          </a:p>
          <a:p>
            <a:r>
              <a:rPr lang="en-US" sz="1800">
                <a:solidFill>
                  <a:srgbClr val="000000"/>
                </a:solidFill>
                <a:latin typeface="Futura Lt BT" pitchFamily="34" charset="0"/>
              </a:rPr>
              <a:t>Microscopic cross section of narrowed coronary artery:</a:t>
            </a:r>
            <a:endParaRPr lang="en-US" sz="1800" u="sng">
              <a:solidFill>
                <a:srgbClr val="CCCCFF"/>
              </a:solidFill>
              <a:latin typeface="Futura Lt BT" pitchFamily="34" charset="0"/>
              <a:hlinkClick r:id="rId2"/>
            </a:endParaRPr>
          </a:p>
          <a:p>
            <a:r>
              <a:rPr lang="en-US" sz="1800" u="sng">
                <a:solidFill>
                  <a:srgbClr val="CCCCFF"/>
                </a:solidFill>
                <a:latin typeface="Futura Lt BT" pitchFamily="34" charset="0"/>
                <a:hlinkClick r:id="rId2"/>
              </a:rPr>
              <a:t>http://www-medlib.med.utah.edu/WebPath/CVHTML/CV007.html</a:t>
            </a:r>
            <a:r>
              <a:rPr lang="en-US" sz="1800" u="sng">
                <a:solidFill>
                  <a:srgbClr val="CCCCFF"/>
                </a:solidFill>
                <a:latin typeface="Futura Lt BT" pitchFamily="34" charset="0"/>
              </a:rPr>
              <a:t> </a:t>
            </a:r>
            <a:endParaRPr lang="en-US" sz="1800">
              <a:solidFill>
                <a:srgbClr val="000000"/>
              </a:solidFill>
              <a:latin typeface="Futura Lt BT" pitchFamily="34" charset="0"/>
            </a:endParaRPr>
          </a:p>
          <a:p>
            <a:endParaRPr lang="en-US" sz="1800">
              <a:solidFill>
                <a:srgbClr val="000000"/>
              </a:solidFill>
              <a:latin typeface="Futura Lt BT" pitchFamily="34" charset="0"/>
            </a:endParaRPr>
          </a:p>
          <a:p>
            <a:r>
              <a:rPr lang="en-US" sz="1800">
                <a:solidFill>
                  <a:srgbClr val="000000"/>
                </a:solidFill>
                <a:latin typeface="Futura Lt BT" pitchFamily="34" charset="0"/>
              </a:rPr>
              <a:t>Gross cross section of atherosclerotic coronary artery:</a:t>
            </a:r>
            <a:endParaRPr lang="en-US" sz="1800">
              <a:solidFill>
                <a:srgbClr val="000000"/>
              </a:solidFill>
              <a:latin typeface="Futura Lt BT" pitchFamily="34" charset="0"/>
              <a:hlinkClick r:id="rId3"/>
            </a:endParaRPr>
          </a:p>
          <a:p>
            <a:r>
              <a:rPr lang="en-US" sz="1800">
                <a:solidFill>
                  <a:srgbClr val="000000"/>
                </a:solidFill>
                <a:latin typeface="Futura Lt BT" pitchFamily="34" charset="0"/>
                <a:hlinkClick r:id="rId3"/>
              </a:rPr>
              <a:t>http://www-medlib.med.utah.edu/WebPath/CVHTML/CV108.html</a:t>
            </a:r>
            <a:r>
              <a:rPr lang="en-US" sz="1800">
                <a:solidFill>
                  <a:srgbClr val="000000"/>
                </a:solidFill>
                <a:latin typeface="Futura Lt BT" pitchFamily="34" charset="0"/>
              </a:rPr>
              <a:t> </a:t>
            </a:r>
            <a:endParaRPr lang="en-US" sz="1800">
              <a:solidFill>
                <a:srgbClr val="000000"/>
              </a:solidFill>
              <a:latin typeface="Futura Md BT" pitchFamily="34" charset="0"/>
            </a:endParaRPr>
          </a:p>
          <a:p>
            <a:endParaRPr lang="en-US" sz="1800">
              <a:solidFill>
                <a:srgbClr val="000000"/>
              </a:solidFill>
              <a:latin typeface="Futura Md BT" pitchFamily="34" charset="0"/>
            </a:endParaRPr>
          </a:p>
          <a:p>
            <a:endParaRPr lang="en-US" sz="1800">
              <a:solidFill>
                <a:srgbClr val="000000"/>
              </a:solidFill>
              <a:latin typeface="Futura Md BT" pitchFamily="34" charset="0"/>
            </a:endParaRPr>
          </a:p>
          <a:p>
            <a:endParaRPr lang="en-US" sz="1800">
              <a:solidFill>
                <a:srgbClr val="000000"/>
              </a:solidFill>
              <a:latin typeface="Futura Md BT" pitchFamily="34" charset="0"/>
            </a:endParaRPr>
          </a:p>
          <a:p>
            <a:r>
              <a:rPr lang="en-US" sz="1800">
                <a:solidFill>
                  <a:srgbClr val="000000"/>
                </a:solidFill>
                <a:latin typeface="Futura Md BT" pitchFamily="34" charset="0"/>
              </a:rPr>
              <a:t>Information on coronary artery disease:</a:t>
            </a:r>
            <a:endParaRPr lang="en-US" sz="1800">
              <a:solidFill>
                <a:srgbClr val="000000"/>
              </a:solidFill>
              <a:latin typeface="Futura Lt BT" pitchFamily="34" charset="0"/>
            </a:endParaRPr>
          </a:p>
          <a:p>
            <a:r>
              <a:rPr lang="en-US" sz="1800">
                <a:solidFill>
                  <a:srgbClr val="000000"/>
                </a:solidFill>
                <a:latin typeface="Futura Lt BT" pitchFamily="34" charset="0"/>
              </a:rPr>
              <a:t>Medline Plus Medical Encyclopedia: </a:t>
            </a:r>
            <a:endParaRPr lang="en-US" sz="1800" u="sng">
              <a:solidFill>
                <a:srgbClr val="CCCCFF"/>
              </a:solidFill>
              <a:latin typeface="Futura Lt BT" pitchFamily="34" charset="0"/>
              <a:hlinkClick r:id="rId4"/>
            </a:endParaRPr>
          </a:p>
          <a:p>
            <a:r>
              <a:rPr lang="en-US" sz="1800" u="sng">
                <a:solidFill>
                  <a:srgbClr val="CCCCFF"/>
                </a:solidFill>
                <a:latin typeface="Futura Lt BT" pitchFamily="34" charset="0"/>
                <a:hlinkClick r:id="rId4"/>
              </a:rPr>
              <a:t>http://www.nlm.nih.gov/medlineplus/ency/article/000171.htm</a:t>
            </a:r>
            <a:r>
              <a:rPr lang="en-US" sz="1800" u="sng">
                <a:solidFill>
                  <a:srgbClr val="CCCCFF"/>
                </a:solidFill>
                <a:latin typeface="Futura Lt BT" pitchFamily="34" charset="0"/>
              </a:rPr>
              <a:t> </a:t>
            </a:r>
            <a:endParaRPr lang="en-US" sz="1800">
              <a:solidFill>
                <a:srgbClr val="000000"/>
              </a:solidFill>
              <a:latin typeface="Futura Lt BT" pitchFamily="34" charset="0"/>
            </a:endParaRPr>
          </a:p>
          <a:p>
            <a:endParaRPr lang="en-US" sz="1800">
              <a:solidFill>
                <a:srgbClr val="000000"/>
              </a:solidFill>
              <a:latin typeface="Futura Lt BT" pitchFamily="34" charset="0"/>
            </a:endParaRPr>
          </a:p>
          <a:p>
            <a:r>
              <a:rPr lang="en-US" sz="1800">
                <a:solidFill>
                  <a:srgbClr val="000000"/>
                </a:solidFill>
                <a:latin typeface="Futura Lt BT" pitchFamily="34" charset="0"/>
              </a:rPr>
              <a:t>How Stuff Works:</a:t>
            </a:r>
            <a:endParaRPr lang="en-US" sz="1800">
              <a:solidFill>
                <a:srgbClr val="000000"/>
              </a:solidFill>
              <a:latin typeface="Futura Lt BT" pitchFamily="34" charset="0"/>
              <a:hlinkClick r:id="rId5"/>
            </a:endParaRPr>
          </a:p>
          <a:p>
            <a:r>
              <a:rPr lang="en-US" sz="1800">
                <a:solidFill>
                  <a:srgbClr val="000000"/>
                </a:solidFill>
                <a:latin typeface="Futura Lt BT" pitchFamily="34" charset="0"/>
                <a:hlinkClick r:id="rId5"/>
              </a:rPr>
              <a:t>http://health.howstuffworks.com/adam-200034.htm</a:t>
            </a:r>
            <a:r>
              <a:rPr lang="en-US" sz="1800">
                <a:solidFill>
                  <a:srgbClr val="000000"/>
                </a:solidFill>
                <a:latin typeface="Futura Lt BT" pitchFamily="34" charset="0"/>
              </a:rPr>
              <a:t> - Atherosclerosis</a:t>
            </a:r>
            <a:endParaRPr lang="en-US" sz="1800" u="sng">
              <a:solidFill>
                <a:srgbClr val="CCCCFF"/>
              </a:solidFill>
              <a:latin typeface="Futura Lt BT" pitchFamily="34" charset="0"/>
              <a:hlinkClick r:id="rId6"/>
            </a:endParaRPr>
          </a:p>
          <a:p>
            <a:r>
              <a:rPr lang="en-US" sz="1800" u="sng">
                <a:solidFill>
                  <a:srgbClr val="CCCCFF"/>
                </a:solidFill>
                <a:latin typeface="Futura Lt BT" pitchFamily="34" charset="0"/>
                <a:hlinkClick r:id="rId6"/>
              </a:rPr>
              <a:t>http://health.howstuffworks.com/adam-200138.htm</a:t>
            </a:r>
            <a:r>
              <a:rPr lang="en-US" sz="1800">
                <a:solidFill>
                  <a:srgbClr val="000000"/>
                </a:solidFill>
                <a:latin typeface="Futura Lt BT" pitchFamily="34" charset="0"/>
              </a:rPr>
              <a:t> - Coronary bypass surgery</a:t>
            </a:r>
            <a:endParaRPr lang="en-US" sz="1800" u="sng">
              <a:solidFill>
                <a:srgbClr val="CCCCFF"/>
              </a:solidFill>
              <a:latin typeface="Futura Lt BT" pitchFamily="34" charset="0"/>
              <a:hlinkClick r:id="rId7"/>
            </a:endParaRPr>
          </a:p>
          <a:p>
            <a:r>
              <a:rPr lang="en-US" sz="1800" u="sng">
                <a:solidFill>
                  <a:srgbClr val="CCCCFF"/>
                </a:solidFill>
                <a:latin typeface="Futura Lt BT" pitchFamily="34" charset="0"/>
                <a:hlinkClick r:id="rId7"/>
              </a:rPr>
              <a:t>http://health.howstuffworks.com/adam-200082.htm</a:t>
            </a:r>
            <a:r>
              <a:rPr lang="en-US" sz="1800">
                <a:solidFill>
                  <a:srgbClr val="000000"/>
                </a:solidFill>
                <a:latin typeface="Futura Lt BT" pitchFamily="34" charset="0"/>
              </a:rPr>
              <a:t> - Coronary artery blockage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Times New Roman"/>
        <a:cs typeface="Times New Roman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219</Words>
  <Application>Microsoft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Times New Roman</vt:lpstr>
      <vt:lpstr>Futura Md BT</vt:lpstr>
      <vt:lpstr>Futura Lt BT</vt:lpstr>
      <vt:lpstr>Futura</vt:lpstr>
      <vt:lpstr>Default Design</vt:lpstr>
      <vt:lpstr>Slide 1</vt:lpstr>
      <vt:lpstr>Slide 2</vt:lpstr>
      <vt:lpstr>Slide 3</vt:lpstr>
    </vt:vector>
  </TitlesOfParts>
  <Company>cosi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MPeffe01</dc:creator>
  <cp:keywords/>
  <cp:lastModifiedBy>Jacqueline Barge</cp:lastModifiedBy>
  <cp:revision>18</cp:revision>
  <dcterms:created xsi:type="dcterms:W3CDTF">2012-05-25T13:08:47Z</dcterms:created>
  <dcterms:modified xsi:type="dcterms:W3CDTF">2012-05-25T13:28:30Z</dcterms:modified>
</cp:coreProperties>
</file>